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embeddedFontLst>
    <p:embeddedFont>
      <p:font typeface="Tinos"/>
      <p:regular r:id="rId201314"/>
    </p:embeddedFont>
    <p:embeddedFont>
      <p:font typeface="Tinos Bold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этой учебной смете итог 36 000 рублей складывается из четырёх строк. Деление на 18 участников даёт 2 000 рублей. Это вымышленный пример, а не действующий тариф.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example.org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35" y="1662113"/>
            <a:ext cx="10972526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200" b="1" spc="-42" kern="100" dirty="0">
                <a:solidFill>
                  <a:srgbClr val="0C0C0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Бумажный выходной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1888780" y="2613025"/>
            <a:ext cx="8414135" cy="390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Учебное предложение мастер-класса для офисной команды.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367202" y="3142853"/>
            <a:ext cx="5457192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Все названия и суммы в этой презентации вымышлены.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981150" y="3812282"/>
            <a:ext cx="8229394" cy="31651"/>
          </a:xfrm>
          <a:prstGeom prst="roundRect">
            <a:avLst>
              <a:gd name="adj" fmla="val 49998"/>
            </a:avLst>
          </a:prstGeom>
          <a:solidFill>
            <a:srgbClr val="E6E6E6"/>
          </a:solidFill>
          <a:ln/>
        </p:spPr>
      </p:sp>
      <p:sp>
        <p:nvSpPr>
          <p:cNvPr id="6" name="Text 4"/>
          <p:cNvSpPr/>
          <p:nvPr/>
        </p:nvSpPr>
        <p:spPr>
          <a:xfrm>
            <a:off x="2167975" y="4045645"/>
            <a:ext cx="7855746" cy="390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1A1A8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18 взрослых участников. Продолжительность 90 минут.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2490229" y="4575473"/>
            <a:ext cx="7211138" cy="325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Творческая встреча с бумагой без предварительных навыков.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1981150" y="5102126"/>
            <a:ext cx="8229394" cy="31651"/>
          </a:xfrm>
          <a:prstGeom prst="roundRect">
            <a:avLst>
              <a:gd name="adj" fmla="val 49998"/>
            </a:avLst>
          </a:prstGeom>
          <a:solidFill>
            <a:srgbClr val="E6E6E6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972526" cy="493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spc="-29" kern="100" dirty="0">
                <a:solidFill>
                  <a:srgbClr val="0C0C0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Что участники сделают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09585" y="1741587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09585" y="2097187"/>
            <a:ext cx="3352716" cy="19050"/>
          </a:xfrm>
          <a:prstGeom prst="rect">
            <a:avLst/>
          </a:prstGeom>
          <a:solidFill>
            <a:srgbClr val="1A1A8C"/>
          </a:solidFill>
          <a:ln/>
        </p:spPr>
      </p:sp>
      <p:sp>
        <p:nvSpPr>
          <p:cNvPr id="5" name="Text 3"/>
          <p:cNvSpPr/>
          <p:nvPr/>
        </p:nvSpPr>
        <p:spPr>
          <a:xfrm>
            <a:off x="609585" y="2268637"/>
            <a:ext cx="3352716" cy="1560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Каждый участник соберёт складной настольный органайзер из плотной бумаги.</a:t>
            </a:r>
            <a:endParaRPr lang="en-US" sz="24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585" y="3921224"/>
            <a:ext cx="3001094" cy="168900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419489" y="1741587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02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419489" y="2097187"/>
            <a:ext cx="3352716" cy="19050"/>
          </a:xfrm>
          <a:prstGeom prst="rect">
            <a:avLst/>
          </a:prstGeom>
          <a:solidFill>
            <a:srgbClr val="1A1A8C"/>
          </a:solidFill>
          <a:ln/>
        </p:spPr>
      </p:sp>
      <p:sp>
        <p:nvSpPr>
          <p:cNvPr id="9" name="Text 6"/>
          <p:cNvSpPr/>
          <p:nvPr/>
        </p:nvSpPr>
        <p:spPr>
          <a:xfrm>
            <a:off x="4419489" y="2268637"/>
            <a:ext cx="3352716" cy="1170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Участники выбирают цвет и подписывают готовую работу.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8229394" y="1741587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03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8229394" y="2097187"/>
            <a:ext cx="3352716" cy="19050"/>
          </a:xfrm>
          <a:prstGeom prst="rect">
            <a:avLst/>
          </a:prstGeom>
          <a:solidFill>
            <a:srgbClr val="1A1A8C"/>
          </a:solidFill>
          <a:ln/>
        </p:spPr>
      </p:sp>
      <p:sp>
        <p:nvSpPr>
          <p:cNvPr id="12" name="Text 9"/>
          <p:cNvSpPr/>
          <p:nvPr/>
        </p:nvSpPr>
        <p:spPr>
          <a:xfrm>
            <a:off x="8229394" y="2268637"/>
            <a:ext cx="3352716" cy="780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Готовый предмет можно забрать домой.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972526" cy="493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spc="-29" kern="100" dirty="0">
                <a:solidFill>
                  <a:srgbClr val="0C0C0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Программа встречи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09585" y="1497608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41374" y="1462088"/>
            <a:ext cx="10540736" cy="325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Знакомство и показ образца — 10 минут.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09585" y="2229048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02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41374" y="2193528"/>
            <a:ext cx="10540736" cy="325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Базовые сгибы и пробная заготовка — 15 минут.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09585" y="2960489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03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41374" y="2924969"/>
            <a:ext cx="10540736" cy="325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Сборка органайзера — 45 минут.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09585" y="3691930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04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41374" y="3656409"/>
            <a:ext cx="10540736" cy="325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Оформление и общий показ работ — 15 минут.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09585" y="4423370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05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041374" y="4387850"/>
            <a:ext cx="10540736" cy="325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Уборка рабочего места — 5 минут.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09585" y="5055791"/>
            <a:ext cx="11582110" cy="390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1A1A8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Итого 90 минут.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609585" y="1983978"/>
            <a:ext cx="10972526" cy="127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15" name="Shape 13"/>
          <p:cNvSpPr/>
          <p:nvPr/>
        </p:nvSpPr>
        <p:spPr>
          <a:xfrm>
            <a:off x="609585" y="2715419"/>
            <a:ext cx="10972526" cy="127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16" name="Shape 14"/>
          <p:cNvSpPr/>
          <p:nvPr/>
        </p:nvSpPr>
        <p:spPr>
          <a:xfrm>
            <a:off x="609585" y="3446859"/>
            <a:ext cx="10972526" cy="127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17" name="Shape 15"/>
          <p:cNvSpPr/>
          <p:nvPr/>
        </p:nvSpPr>
        <p:spPr>
          <a:xfrm>
            <a:off x="609585" y="4178300"/>
            <a:ext cx="10972526" cy="12700"/>
          </a:xfrm>
          <a:prstGeom prst="rect">
            <a:avLst/>
          </a:prstGeom>
          <a:solidFill>
            <a:srgbClr val="E6E6E6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972526" cy="493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spc="-29" kern="100" dirty="0">
                <a:solidFill>
                  <a:srgbClr val="0C0C0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Формат и площадка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377" y="2122785"/>
            <a:ext cx="4876678" cy="780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На </a:t>
            </a:r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1A1A8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18 участников</a:t>
            </a:r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 приходятся </a:t>
            </a:r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1A1A8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2 ведущих.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6400640" y="1927721"/>
            <a:ext cx="4876678" cy="1170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Организатор предоставляет помещение, столы, стулья и хорошее освещение.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914377" y="4418013"/>
            <a:ext cx="4876678" cy="1170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Мастерская привозит бумагу, линейки, клей и безопасные ножницы.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400640" y="4613077"/>
            <a:ext cx="4876678" cy="780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Доставка материалов включена в смету.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089498" y="1267817"/>
            <a:ext cx="12700" cy="2490291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8" name="Shape 6"/>
          <p:cNvSpPr/>
          <p:nvPr/>
        </p:nvSpPr>
        <p:spPr>
          <a:xfrm>
            <a:off x="609585" y="3751759"/>
            <a:ext cx="5486263" cy="127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9" name="Shape 7"/>
          <p:cNvSpPr/>
          <p:nvPr/>
        </p:nvSpPr>
        <p:spPr>
          <a:xfrm>
            <a:off x="6089498" y="3758109"/>
            <a:ext cx="12700" cy="2490291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10" name="Shape 8"/>
          <p:cNvSpPr/>
          <p:nvPr/>
        </p:nvSpPr>
        <p:spPr>
          <a:xfrm>
            <a:off x="6095848" y="3751759"/>
            <a:ext cx="5486263" cy="12700"/>
          </a:xfrm>
          <a:prstGeom prst="rect">
            <a:avLst/>
          </a:prstGeom>
          <a:solidFill>
            <a:srgbClr val="E6E6E6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972526" cy="493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spc="-29" kern="100" dirty="0">
                <a:solidFill>
                  <a:srgbClr val="0C0C0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Смета учебного проекта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09585" y="1258888"/>
            <a:ext cx="11582110" cy="325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Расходы на 18 участников</a:t>
            </a:r>
            <a:endParaRPr lang="en-US" sz="2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9585" y="1723628"/>
          <a:ext cx="10972526" cy="914400"/>
        </p:xfrm>
        <a:graphic>
          <a:graphicData uri="http://schemas.openxmlformats.org/drawingml/2006/table">
            <a:tbl>
              <a:tblPr/>
              <a:tblGrid>
                <a:gridCol w="3950097"/>
                <a:gridCol w="1645799"/>
                <a:gridCol w="2743131"/>
                <a:gridCol w="2633497"/>
              </a:tblGrid>
              <a:tr h="54092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Статья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Количество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Цена за единицу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Сумма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92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Работа ведущих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2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8 000 ₽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16 000 ₽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92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Набор материалов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18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700 ₽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12 600 ₽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92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Доставка и подготовка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1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4 400 ₽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4 400 ₽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92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Резерв расходников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1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3 000 ₽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3 000 ₽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22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000" b="1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Итого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000" b="1" dirty="0">
                          <a:solidFill>
                            <a:srgbClr val="0C0C0C"/>
                          </a:solidFill>
                          <a:latin typeface="Tinos" pitchFamily="34" charset="0"/>
                          <a:ea typeface="Tinos" pitchFamily="34" charset="-122"/>
                          <a:cs typeface="Tinos" pitchFamily="34" charset="-120"/>
                        </a:rPr>
                        <a:t>36 000 ₽</a:t>
                      </a:r>
                      <a:endParaRPr lang="en-US" sz="2000" dirty="0">
                        <a:latin typeface="Tinos" charset="0"/>
                        <a:ea typeface="Tinos" charset="0"/>
                        <a:cs typeface="Tinos" charset="0"/>
                      </a:endParaRPr>
                    </a:p>
                  </a:txBody>
                  <a:tcPr marL="126997" marR="126997" marT="101598" marB="101598" anchor="ctr">
                    <a:lnL w="2539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399" cap="flat" cmpd="sng" algn="ctr">
                      <a:solidFill>
                        <a:srgbClr val="0C0C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09585" y="5147072"/>
            <a:ext cx="11582110" cy="390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1A1A8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Расчёт на одного участника: 2 000 ₽.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09585" y="5676900"/>
            <a:ext cx="11582110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6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Суммы являются вымышленной учебной сметой.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972526" cy="493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spc="-29" kern="100" dirty="0">
                <a:solidFill>
                  <a:srgbClr val="0C0C0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Как подготовить событие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09585" y="2599730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09585" y="2955330"/>
            <a:ext cx="2400240" cy="19050"/>
          </a:xfrm>
          <a:prstGeom prst="rect">
            <a:avLst/>
          </a:prstGeom>
          <a:solidFill>
            <a:srgbClr val="1A1A8C"/>
          </a:solidFill>
          <a:ln/>
        </p:spPr>
      </p:sp>
      <p:sp>
        <p:nvSpPr>
          <p:cNvPr id="5" name="Text 3"/>
          <p:cNvSpPr/>
          <p:nvPr/>
        </p:nvSpPr>
        <p:spPr>
          <a:xfrm>
            <a:off x="609585" y="3126780"/>
            <a:ext cx="2400240" cy="1300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За 7 дней организатор подтверждает количество участников и время.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467013" y="2599730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467013" y="2955330"/>
            <a:ext cx="2400240" cy="19050"/>
          </a:xfrm>
          <a:prstGeom prst="rect">
            <a:avLst/>
          </a:prstGeom>
          <a:solidFill>
            <a:srgbClr val="1A1A8C"/>
          </a:solidFill>
          <a:ln/>
        </p:spPr>
      </p:sp>
      <p:sp>
        <p:nvSpPr>
          <p:cNvPr id="8" name="Text 6"/>
          <p:cNvSpPr/>
          <p:nvPr/>
        </p:nvSpPr>
        <p:spPr>
          <a:xfrm>
            <a:off x="3467013" y="3126780"/>
            <a:ext cx="2400240" cy="9751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За 3 дня мастерская проверяет количество наборов.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324442" y="2599730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324442" y="2955330"/>
            <a:ext cx="2400240" cy="19050"/>
          </a:xfrm>
          <a:prstGeom prst="rect">
            <a:avLst/>
          </a:prstGeom>
          <a:solidFill>
            <a:srgbClr val="1A1A8C"/>
          </a:solidFill>
          <a:ln/>
        </p:spPr>
      </p:sp>
      <p:sp>
        <p:nvSpPr>
          <p:cNvPr id="11" name="Text 9"/>
          <p:cNvSpPr/>
          <p:nvPr/>
        </p:nvSpPr>
        <p:spPr>
          <a:xfrm>
            <a:off x="6324442" y="3126780"/>
            <a:ext cx="2400240" cy="1300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За 30 минут до начала ведущие раскладывают материалы.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181870" y="2599730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9181870" y="2955330"/>
            <a:ext cx="2400240" cy="19050"/>
          </a:xfrm>
          <a:prstGeom prst="rect">
            <a:avLst/>
          </a:prstGeom>
          <a:solidFill>
            <a:srgbClr val="1A1A8C"/>
          </a:solidFill>
          <a:ln/>
        </p:spPr>
      </p:sp>
      <p:sp>
        <p:nvSpPr>
          <p:cNvPr id="14" name="Text 12"/>
          <p:cNvSpPr/>
          <p:nvPr/>
        </p:nvSpPr>
        <p:spPr>
          <a:xfrm>
            <a:off x="9181870" y="3126780"/>
            <a:ext cx="2400240" cy="1625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После встречи участники забирают свои изделия, ведущие убирают материалы.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972526" cy="493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spc="-29" kern="100" dirty="0">
                <a:solidFill>
                  <a:srgbClr val="0C0C0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Что согласовать заранее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09585" y="1912342"/>
            <a:ext cx="139697" cy="139700"/>
          </a:xfrm>
          <a:prstGeom prst="ellipse">
            <a:avLst/>
          </a:prstGeom>
          <a:solidFill>
            <a:srgbClr val="1A1A8C"/>
          </a:solidFill>
          <a:ln/>
        </p:spPr>
      </p:sp>
      <p:sp>
        <p:nvSpPr>
          <p:cNvPr id="4" name="Text 2"/>
          <p:cNvSpPr/>
          <p:nvPr/>
        </p:nvSpPr>
        <p:spPr>
          <a:xfrm>
            <a:off x="609585" y="2229842"/>
            <a:ext cx="5257668" cy="780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Окончательное количество взрослых участников.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324442" y="2328763"/>
            <a:ext cx="139697" cy="139700"/>
          </a:xfrm>
          <a:prstGeom prst="ellipse">
            <a:avLst/>
          </a:prstGeom>
          <a:solidFill>
            <a:srgbClr val="1A1A8C"/>
          </a:solidFill>
          <a:ln/>
        </p:spPr>
      </p:sp>
      <p:sp>
        <p:nvSpPr>
          <p:cNvPr id="6" name="Text 4"/>
          <p:cNvSpPr/>
          <p:nvPr/>
        </p:nvSpPr>
        <p:spPr>
          <a:xfrm>
            <a:off x="6641934" y="2203549"/>
            <a:ext cx="4940176" cy="390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Дата и время встречи.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09585" y="5047655"/>
            <a:ext cx="139697" cy="139700"/>
          </a:xfrm>
          <a:prstGeom prst="ellipse">
            <a:avLst/>
          </a:prstGeom>
          <a:solidFill>
            <a:srgbClr val="1A1A8C"/>
          </a:solidFill>
          <a:ln/>
        </p:spPr>
      </p:sp>
      <p:sp>
        <p:nvSpPr>
          <p:cNvPr id="8" name="Text 6"/>
          <p:cNvSpPr/>
          <p:nvPr/>
        </p:nvSpPr>
        <p:spPr>
          <a:xfrm>
            <a:off x="927077" y="4922441"/>
            <a:ext cx="5168771" cy="390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Размер и расположение столов.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6324442" y="4631234"/>
            <a:ext cx="139697" cy="139700"/>
          </a:xfrm>
          <a:prstGeom prst="ellipse">
            <a:avLst/>
          </a:prstGeom>
          <a:solidFill>
            <a:srgbClr val="1A1A8C"/>
          </a:solidFill>
          <a:ln/>
        </p:spPr>
      </p:sp>
      <p:sp>
        <p:nvSpPr>
          <p:cNvPr id="10" name="Text 8"/>
          <p:cNvSpPr/>
          <p:nvPr/>
        </p:nvSpPr>
        <p:spPr>
          <a:xfrm>
            <a:off x="6324442" y="4948734"/>
            <a:ext cx="5257668" cy="780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4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Доступ в помещение для двух ведущих и доставки коробок.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089498" y="1267817"/>
            <a:ext cx="12700" cy="2490291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12" name="Shape 10"/>
          <p:cNvSpPr/>
          <p:nvPr/>
        </p:nvSpPr>
        <p:spPr>
          <a:xfrm>
            <a:off x="609585" y="3751759"/>
            <a:ext cx="5486263" cy="127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13" name="Shape 11"/>
          <p:cNvSpPr/>
          <p:nvPr/>
        </p:nvSpPr>
        <p:spPr>
          <a:xfrm>
            <a:off x="6089498" y="3758109"/>
            <a:ext cx="12700" cy="2490291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14" name="Shape 12"/>
          <p:cNvSpPr/>
          <p:nvPr/>
        </p:nvSpPr>
        <p:spPr>
          <a:xfrm>
            <a:off x="6095848" y="3751759"/>
            <a:ext cx="5486263" cy="12700"/>
          </a:xfrm>
          <a:prstGeom prst="rect">
            <a:avLst/>
          </a:prstGeom>
          <a:solidFill>
            <a:srgbClr val="E6E6E6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1708448"/>
            <a:ext cx="10972526" cy="493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spc="-29" kern="100" dirty="0">
                <a:solidFill>
                  <a:srgbClr val="0C0C0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Следующий шаг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09585" y="2771180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2173" y="2662535"/>
            <a:ext cx="10489938" cy="471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9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Выбрать дату и подтвердить 18 участников.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09585" y="3852168"/>
            <a:ext cx="863578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000" b="1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</a:rPr>
              <a:t>02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92173" y="3743523"/>
            <a:ext cx="10489938" cy="471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9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Затем согласовать площадку и программу.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609585" y="4824512"/>
            <a:ext cx="11582110" cy="325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2000" dirty="0">
                <a:solidFill>
                  <a:srgbClr val="0C0C0C"/>
                </a:solidFill>
                <a:latin typeface="Tinos" pitchFamily="34" charset="0"/>
                <a:ea typeface="Tinos" pitchFamily="34" charset="-122"/>
                <a:cs typeface="Tinos" pitchFamily="34" charset="-120"/>
              </a:rPr>
              <a:t>Подробности учебного проекта: </a:t>
            </a:r>
            <a:pPr algn="l" indent="0" marL="0">
              <a:lnSpc>
                <a:spcPct val="107000"/>
              </a:lnSpc>
              <a:buNone/>
            </a:pPr>
            <a:r>
              <a:rPr lang="en-US" sz="2000" b="1" u="sng" dirty="0">
                <a:solidFill>
                  <a:srgbClr val="1A1A8C"/>
                </a:solidFill>
                <a:latin typeface="Tinos Bold" pitchFamily="34" charset="0"/>
                <a:ea typeface="Tinos Bold" pitchFamily="34" charset="-122"/>
                <a:cs typeface="Tinos Bold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https://example.org/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09585" y="3432373"/>
            <a:ext cx="10972526" cy="12700"/>
          </a:xfrm>
          <a:prstGeom prst="rect">
            <a:avLst/>
          </a:prstGeom>
          <a:solidFill>
            <a:srgbClr val="E6E6E6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A1A8C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2026-10-05T18:52:51Z</dcterms:created>
  <dcterms:modified xsi:type="dcterms:W3CDTF">2026-10-05T18:52:51Z</dcterms:modified>
</cp:coreProperties>
</file>